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6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5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0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5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8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6065-61EE-4E77-AB27-2ED51A4C612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0B659-2562-4FD0-938D-D7617434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6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239236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Verdana" pitchFamily="34" charset="0"/>
              </a:rPr>
              <a:t>Meteor Observing</a:t>
            </a:r>
            <a:endParaRPr lang="en-US" sz="9600" b="1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Meteor Showers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Perseids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Aug 12,13	ZHR 100	Fast</a:t>
            </a:r>
          </a:p>
          <a:p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Epsilon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Perseids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Sep 9		ZHR 5		Fast</a:t>
            </a:r>
          </a:p>
          <a:p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Draconids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Oct 8,9			ZHR 0-Storm	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Very Slow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Orionids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Oct 21			ZHR 20		Very Fast</a:t>
            </a:r>
          </a:p>
          <a:p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N.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Taurids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Nov 12			ZHR 5		Med Slow</a:t>
            </a:r>
          </a:p>
          <a:p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Leonids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Nov 17			ZHR 10-Storm	Very Fast</a:t>
            </a:r>
          </a:p>
          <a:p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Geminids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Dec 15		ZHR 120	Med</a:t>
            </a:r>
          </a:p>
          <a:p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Ursids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Dec 22			ZHR 10		Med</a:t>
            </a:r>
          </a:p>
          <a:p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Quadrantids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Jan 3,4	ZHR 120	Med Fast</a:t>
            </a:r>
          </a:p>
          <a:p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Lyrids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Apr 21,22			ZHR 18 – 90	Med Fast</a:t>
            </a:r>
          </a:p>
          <a:p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eta-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Aquariids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May 6		ZHR 55		Very Fast</a:t>
            </a:r>
          </a:p>
          <a:p>
            <a:pPr marL="0" indent="0">
              <a:buNone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r>
              <a:rPr lang="en-US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(Surprise </a:t>
            </a:r>
            <a:r>
              <a:rPr lang="en-US" sz="1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135)</a:t>
            </a:r>
          </a:p>
          <a:p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June </a:t>
            </a:r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Boötids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Jun 27,28	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ZHR 0-100+</a:t>
            </a:r>
            <a:r>
              <a:rPr 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Very Slow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Antihelion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Source			ZHR 2-5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ie 3"/>
          <p:cNvSpPr/>
          <p:nvPr/>
        </p:nvSpPr>
        <p:spPr>
          <a:xfrm flipH="1">
            <a:off x="8724900" y="1402080"/>
            <a:ext cx="228600" cy="228600"/>
          </a:xfrm>
          <a:prstGeom prst="pie">
            <a:avLst>
              <a:gd name="adj1" fmla="val 5502412"/>
              <a:gd name="adj2" fmla="val 1620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Moon 6"/>
          <p:cNvSpPr/>
          <p:nvPr/>
        </p:nvSpPr>
        <p:spPr>
          <a:xfrm flipH="1">
            <a:off x="8784336" y="1752600"/>
            <a:ext cx="109728" cy="228600"/>
          </a:xfrm>
          <a:prstGeom prst="moon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24900" y="2057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24900" y="2362200"/>
            <a:ext cx="228600" cy="2286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724900" y="2667000"/>
            <a:ext cx="228600" cy="2286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24900" y="2971800"/>
            <a:ext cx="228600" cy="2286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724900" y="3352800"/>
            <a:ext cx="228600" cy="2286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e 12"/>
          <p:cNvSpPr/>
          <p:nvPr/>
        </p:nvSpPr>
        <p:spPr>
          <a:xfrm>
            <a:off x="8724900" y="3657600"/>
            <a:ext cx="228600" cy="228600"/>
          </a:xfrm>
          <a:prstGeom prst="pie">
            <a:avLst>
              <a:gd name="adj1" fmla="val 5502412"/>
              <a:gd name="adj2" fmla="val 1620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oon 13"/>
          <p:cNvSpPr/>
          <p:nvPr/>
        </p:nvSpPr>
        <p:spPr>
          <a:xfrm flipH="1">
            <a:off x="8784336" y="4038600"/>
            <a:ext cx="109728" cy="228600"/>
          </a:xfrm>
          <a:prstGeom prst="moon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e 14"/>
          <p:cNvSpPr/>
          <p:nvPr/>
        </p:nvSpPr>
        <p:spPr>
          <a:xfrm>
            <a:off x="8724900" y="4343400"/>
            <a:ext cx="228600" cy="228600"/>
          </a:xfrm>
          <a:prstGeom prst="pie">
            <a:avLst>
              <a:gd name="adj1" fmla="val 5502412"/>
              <a:gd name="adj2" fmla="val 1620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 flipH="1">
            <a:off x="8724900" y="4724400"/>
            <a:ext cx="228600" cy="228600"/>
          </a:xfrm>
          <a:prstGeom prst="pie">
            <a:avLst>
              <a:gd name="adj1" fmla="val 5502412"/>
              <a:gd name="adj2" fmla="val 1620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24900" y="5257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Meteor Observing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892" y="1219200"/>
            <a:ext cx="8077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Look up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darker the better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Reclining chair or blanket – sleeping bag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Rate picks up after midnight as Earth turns into direction of orbit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Look near radiant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radiant is very low may see long grazing meteors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Trail – Color – Explosions – Fragments</a:t>
            </a:r>
          </a:p>
          <a:p>
            <a:pPr>
              <a:spcBef>
                <a:spcPts val="1800"/>
              </a:spcBef>
            </a:pP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Sporadics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2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15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Recording Meteors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Count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Plotting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International Meteor Organization (IMO)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imo.net – lots of info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Limiting Magnitude – Charts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Record time and magnitude of each meteor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Record start &amp; end times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Report form – counts &amp; magnitude distribution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Live updates on website</a:t>
            </a:r>
          </a:p>
        </p:txBody>
      </p:sp>
    </p:spTree>
    <p:extLst>
      <p:ext uri="{BB962C8B-B14F-4D97-AF65-F5344CB8AC3E}">
        <p14:creationId xmlns:p14="http://schemas.microsoft.com/office/powerpoint/2010/main" val="15173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Imaging and Detecting Meteors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80772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Fast, wide angle lens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Pictures or Video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Fixed – Star trails &amp; meteors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Tracking – Can stack frames w/ meteors to get multiple meteors in 1 picture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Automated video meteor detection – e.g. IMO Video Meteor Network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*Latest Thing* - Video through a telescope to catch lunar impacts</a:t>
            </a:r>
          </a:p>
        </p:txBody>
      </p:sp>
    </p:spTree>
    <p:extLst>
      <p:ext uri="{BB962C8B-B14F-4D97-AF65-F5344CB8AC3E}">
        <p14:creationId xmlns:p14="http://schemas.microsoft.com/office/powerpoint/2010/main" val="215339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46" y="6172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Verdana" pitchFamily="34" charset="0"/>
              </a:rPr>
              <a:t>March 17, 2013 – 4</a:t>
            </a:r>
            <a:r>
              <a:rPr lang="en-US" sz="2400" b="1" baseline="30000" dirty="0" smtClean="0">
                <a:solidFill>
                  <a:srgbClr val="FFFF00"/>
                </a:solidFill>
                <a:latin typeface="Verdana" pitchFamily="34" charset="0"/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latin typeface="Verdana" pitchFamily="34" charset="0"/>
              </a:rPr>
              <a:t> Mag – Brightest Ever</a:t>
            </a:r>
            <a:endParaRPr lang="en-US" sz="2400" b="1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85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Predicting Meteor Showers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80772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Solar Longitude of Node of Comet’s Orbit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Extrapolation of 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165225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Predicting Meteor Showers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8077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Solar Longitude of Node of Comet’s Orbit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Extrapolation of historical data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Computer simulation of comet debris</a:t>
            </a:r>
          </a:p>
        </p:txBody>
      </p:sp>
    </p:spTree>
    <p:extLst>
      <p:ext uri="{BB962C8B-B14F-4D97-AF65-F5344CB8AC3E}">
        <p14:creationId xmlns:p14="http://schemas.microsoft.com/office/powerpoint/2010/main" val="388492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5000" r="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Verdana" pitchFamily="34" charset="0"/>
              </a:rPr>
              <a:t>Perseids</a:t>
            </a:r>
            <a:r>
              <a:rPr lang="en-US" sz="2400" b="1" dirty="0" smtClean="0">
                <a:latin typeface="Verdana" pitchFamily="34" charset="0"/>
              </a:rPr>
              <a:t> 2013</a:t>
            </a:r>
            <a:endParaRPr lang="en-US" sz="2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Verdana" pitchFamily="34" charset="0"/>
              </a:rPr>
              <a:t>Geminids</a:t>
            </a:r>
            <a:r>
              <a:rPr lang="en-US" sz="2400" b="1" dirty="0" smtClean="0">
                <a:latin typeface="Verdana" pitchFamily="34" charset="0"/>
              </a:rPr>
              <a:t> 2013</a:t>
            </a:r>
            <a:endParaRPr lang="en-US" sz="2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8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667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Verdana" pitchFamily="34" charset="0"/>
              </a:rPr>
              <a:t>The Last 200 Years of Meteor Storms</a:t>
            </a:r>
            <a:endParaRPr lang="en-US" sz="6000" b="1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Meteor Shower Predictions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34477"/>
              </p:ext>
            </p:extLst>
          </p:nvPr>
        </p:nvGraphicFramePr>
        <p:xfrm>
          <a:off x="457200" y="1447800"/>
          <a:ext cx="83058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514600"/>
                <a:gridCol w="18288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Shower/Radiant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Date/Time 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Comet 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Jan 12, 2014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0?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Full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Camelopardalis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209P/LINEAR (2004 CB)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May 24, 2014  3:40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100-400</a:t>
                      </a:r>
                      <a:r>
                        <a:rPr lang="en-US" baseline="0" dirty="0" smtClean="0">
                          <a:latin typeface="Verdana" pitchFamily="34" charset="0"/>
                        </a:rPr>
                        <a:t> Maybe </a:t>
                      </a:r>
                      <a:r>
                        <a:rPr lang="en-US" dirty="0" smtClean="0">
                          <a:latin typeface="Verdana" pitchFamily="34" charset="0"/>
                        </a:rPr>
                        <a:t>1,000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Crescent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Draconids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Oct 9, 2018   19-20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Verdana" pitchFamily="34" charset="0"/>
                        </a:rPr>
                        <a:t>10-40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New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Tau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Herculids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smtClean="0"/>
                        <a:t>73P\</a:t>
                      </a:r>
                      <a:r>
                        <a:rPr lang="en-US" sz="1400" dirty="0" err="1" smtClean="0"/>
                        <a:t>Schwassmann-Wachmann</a:t>
                      </a:r>
                      <a:r>
                        <a:rPr lang="en-US" sz="1400" dirty="0" smtClean="0"/>
                        <a:t> 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May 31, 2022  1:15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10,000–100,000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New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Perseids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Aug 12, 2028</a:t>
                      </a:r>
                      <a:r>
                        <a:rPr lang="en-US" baseline="0" dirty="0" smtClean="0">
                          <a:latin typeface="Verdana" pitchFamily="34" charset="0"/>
                        </a:rPr>
                        <a:t>  1:30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1,000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Last Q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Leonids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Nov 19, 2034  0-1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100+ Bright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First Q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Leonids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Nov 20, 2035  1:06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200+ Bright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Wane</a:t>
                      </a:r>
                      <a:r>
                        <a:rPr lang="en-US" baseline="0" dirty="0" smtClean="0">
                          <a:latin typeface="Verdana" pitchFamily="34" charset="0"/>
                        </a:rPr>
                        <a:t> G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Leonids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Nov 20, 2037  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800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Full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June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Bootids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Jun 22, 2045  6:26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1,000</a:t>
                      </a:r>
                      <a:r>
                        <a:rPr lang="en-US" baseline="0" dirty="0" smtClean="0">
                          <a:latin typeface="Verdana" pitchFamily="34" charset="0"/>
                        </a:rPr>
                        <a:t> – 7,000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itchFamily="34" charset="0"/>
                        </a:rPr>
                        <a:t>First Q</a:t>
                      </a:r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069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181600" cy="6507162"/>
          </a:xfrm>
        </p:spPr>
        <p:txBody>
          <a:bodyPr anchor="t">
            <a:noAutofit/>
          </a:bodyPr>
          <a:lstStyle/>
          <a:p>
            <a:pPr algn="l"/>
            <a:r>
              <a:rPr lang="en-US" sz="1200" dirty="0" smtClean="0">
                <a:cs typeface="Arial" pitchFamily="34" charset="0"/>
              </a:rPr>
              <a:t>		</a:t>
            </a:r>
            <a:r>
              <a:rPr lang="en-US" sz="1200" u="sng" dirty="0" smtClean="0">
                <a:cs typeface="Arial" pitchFamily="34" charset="0"/>
              </a:rPr>
              <a:t>Max</a:t>
            </a:r>
            <a:r>
              <a:rPr lang="en-US" sz="1200" dirty="0" smtClean="0">
                <a:cs typeface="Arial" pitchFamily="34" charset="0"/>
              </a:rPr>
              <a:t>	</a:t>
            </a:r>
            <a:r>
              <a:rPr lang="en-US" sz="1200" u="sng" dirty="0" smtClean="0">
                <a:cs typeface="Arial" pitchFamily="34" charset="0"/>
              </a:rPr>
              <a:t>Km/s</a:t>
            </a:r>
            <a:r>
              <a:rPr lang="en-US" sz="1200" dirty="0" smtClean="0">
                <a:cs typeface="Arial" pitchFamily="34" charset="0"/>
              </a:rPr>
              <a:t>	</a:t>
            </a:r>
            <a:r>
              <a:rPr lang="en-US" sz="1200" u="sng" dirty="0" smtClean="0">
                <a:cs typeface="Arial" pitchFamily="34" charset="0"/>
              </a:rPr>
              <a:t>ZHR</a:t>
            </a:r>
            <a:r>
              <a:rPr lang="en-US" sz="1200" dirty="0" smtClean="0">
                <a:cs typeface="Arial" pitchFamily="34" charset="0"/>
              </a:rPr>
              <a:t/>
            </a:r>
            <a:br>
              <a:rPr lang="en-US" sz="1200" dirty="0" smtClean="0">
                <a:cs typeface="Arial" pitchFamily="34" charset="0"/>
              </a:rPr>
            </a:br>
            <a:r>
              <a:rPr lang="en-US" sz="1200" dirty="0" err="1" smtClean="0">
                <a:cs typeface="Arial" pitchFamily="34" charset="0"/>
              </a:rPr>
              <a:t>Quadrantids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(</a:t>
            </a:r>
            <a:r>
              <a:rPr lang="en-US" sz="1200" dirty="0" smtClean="0">
                <a:cs typeface="Arial" pitchFamily="34" charset="0"/>
              </a:rPr>
              <a:t>QUA)	Jan 03	41	120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 smtClean="0">
                <a:cs typeface="Arial" pitchFamily="34" charset="0"/>
              </a:rPr>
              <a:t>Centaurids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(ACE</a:t>
            </a:r>
            <a:r>
              <a:rPr lang="en-US" sz="1200" dirty="0" smtClean="0">
                <a:cs typeface="Arial" pitchFamily="34" charset="0"/>
              </a:rPr>
              <a:t>)	Feb 08	56	6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 smtClean="0">
                <a:cs typeface="Arial" pitchFamily="34" charset="0"/>
              </a:rPr>
              <a:t>Normids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(GNO</a:t>
            </a:r>
            <a:r>
              <a:rPr lang="en-US" sz="1200" dirty="0" smtClean="0">
                <a:cs typeface="Arial" pitchFamily="34" charset="0"/>
              </a:rPr>
              <a:t>)	Mar 14	56	6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Lyrids</a:t>
            </a:r>
            <a:r>
              <a:rPr lang="en-US" sz="1200" dirty="0">
                <a:cs typeface="Arial" pitchFamily="34" charset="0"/>
              </a:rPr>
              <a:t> (LYR</a:t>
            </a:r>
            <a:r>
              <a:rPr lang="en-US" sz="1200" dirty="0" smtClean="0">
                <a:cs typeface="Arial" pitchFamily="34" charset="0"/>
              </a:rPr>
              <a:t>)		Apr 22	49	18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 smtClean="0">
                <a:cs typeface="Arial" pitchFamily="34" charset="0"/>
              </a:rPr>
              <a:t>Puppids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(PPU</a:t>
            </a:r>
            <a:r>
              <a:rPr lang="en-US" sz="1200" dirty="0" smtClean="0">
                <a:cs typeface="Arial" pitchFamily="34" charset="0"/>
              </a:rPr>
              <a:t>)		Apr 23	18	</a:t>
            </a:r>
            <a:r>
              <a:rPr lang="en-US" sz="1200" dirty="0" err="1" smtClean="0">
                <a:cs typeface="Arial" pitchFamily="34" charset="0"/>
              </a:rPr>
              <a:t>Var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 smtClean="0">
                <a:cs typeface="Arial" pitchFamily="34" charset="0"/>
              </a:rPr>
              <a:t>Aquariids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(ETA</a:t>
            </a:r>
            <a:r>
              <a:rPr lang="en-US" sz="1200" dirty="0" smtClean="0">
                <a:cs typeface="Arial" pitchFamily="34" charset="0"/>
              </a:rPr>
              <a:t>)	May 06	66	55</a:t>
            </a:r>
            <a:r>
              <a:rPr lang="en-US" sz="1200" dirty="0">
                <a:cs typeface="Arial" pitchFamily="34" charset="0"/>
              </a:rPr>
              <a:t>∗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 smtClean="0">
                <a:cs typeface="Arial" pitchFamily="34" charset="0"/>
              </a:rPr>
              <a:t>Lyrids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(ELY</a:t>
            </a:r>
            <a:r>
              <a:rPr lang="en-US" sz="1200" dirty="0" smtClean="0">
                <a:cs typeface="Arial" pitchFamily="34" charset="0"/>
              </a:rPr>
              <a:t>)		May 08	43	3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June </a:t>
            </a:r>
            <a:r>
              <a:rPr lang="en-US" sz="1200" dirty="0" err="1">
                <a:cs typeface="Arial" pitchFamily="34" charset="0"/>
              </a:rPr>
              <a:t>Bootids</a:t>
            </a:r>
            <a:r>
              <a:rPr lang="en-US" sz="1200" dirty="0">
                <a:cs typeface="Arial" pitchFamily="34" charset="0"/>
              </a:rPr>
              <a:t> (JBO</a:t>
            </a:r>
            <a:r>
              <a:rPr lang="en-US" sz="1200" dirty="0" smtClean="0">
                <a:cs typeface="Arial" pitchFamily="34" charset="0"/>
              </a:rPr>
              <a:t>)	Jun 27	18	</a:t>
            </a:r>
            <a:r>
              <a:rPr lang="en-US" sz="1200" dirty="0" err="1" smtClean="0">
                <a:cs typeface="Arial" pitchFamily="34" charset="0"/>
              </a:rPr>
              <a:t>Var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Piscis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Austrinids</a:t>
            </a:r>
            <a:r>
              <a:rPr lang="en-US" sz="1200" dirty="0">
                <a:cs typeface="Arial" pitchFamily="34" charset="0"/>
              </a:rPr>
              <a:t> (PAU</a:t>
            </a:r>
            <a:r>
              <a:rPr lang="en-US" sz="1200" dirty="0" smtClean="0">
                <a:cs typeface="Arial" pitchFamily="34" charset="0"/>
              </a:rPr>
              <a:t>)	Jul 28	35	5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South. -</a:t>
            </a:r>
            <a:r>
              <a:rPr lang="en-US" sz="1200" dirty="0" err="1">
                <a:cs typeface="Arial" pitchFamily="34" charset="0"/>
              </a:rPr>
              <a:t>Aquariids</a:t>
            </a:r>
            <a:r>
              <a:rPr lang="en-US" sz="1200" dirty="0">
                <a:cs typeface="Arial" pitchFamily="34" charset="0"/>
              </a:rPr>
              <a:t> (SDA</a:t>
            </a:r>
            <a:r>
              <a:rPr lang="en-US" sz="1200" dirty="0" smtClean="0">
                <a:cs typeface="Arial" pitchFamily="34" charset="0"/>
              </a:rPr>
              <a:t>)	Jul 30	41	16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 smtClean="0">
                <a:cs typeface="Arial" pitchFamily="34" charset="0"/>
              </a:rPr>
              <a:t>Capricornids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(CAP</a:t>
            </a:r>
            <a:r>
              <a:rPr lang="en-US" sz="1200" dirty="0" smtClean="0">
                <a:cs typeface="Arial" pitchFamily="34" charset="0"/>
              </a:rPr>
              <a:t>)	Jul 30	23	5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Perseids</a:t>
            </a:r>
            <a:r>
              <a:rPr lang="en-US" sz="1200" dirty="0">
                <a:cs typeface="Arial" pitchFamily="34" charset="0"/>
              </a:rPr>
              <a:t> (PER) Jul 17–Aug 24 Aug 12 140 .◦0 48◦ +58◦ 59 2.2 100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-</a:t>
            </a:r>
            <a:r>
              <a:rPr lang="en-US" sz="1200" dirty="0" err="1">
                <a:cs typeface="Arial" pitchFamily="34" charset="0"/>
              </a:rPr>
              <a:t>Cygnids</a:t>
            </a:r>
            <a:r>
              <a:rPr lang="en-US" sz="1200" dirty="0">
                <a:cs typeface="Arial" pitchFamily="34" charset="0"/>
              </a:rPr>
              <a:t> (KCG) Aug 03–Aug 25 Aug 17 145◦ 286◦ +59◦ 25 3.0 3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Aurigids</a:t>
            </a:r>
            <a:r>
              <a:rPr lang="en-US" sz="1200" dirty="0">
                <a:cs typeface="Arial" pitchFamily="34" charset="0"/>
              </a:rPr>
              <a:t> (AUR) Aug 28–Sep 05 Sep 01 158 .◦6 91◦ +39◦ 66 2.5 6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Sept. "-</a:t>
            </a:r>
            <a:r>
              <a:rPr lang="en-US" sz="1200" dirty="0" err="1">
                <a:cs typeface="Arial" pitchFamily="34" charset="0"/>
              </a:rPr>
              <a:t>Perseids</a:t>
            </a:r>
            <a:r>
              <a:rPr lang="en-US" sz="1200" dirty="0">
                <a:cs typeface="Arial" pitchFamily="34" charset="0"/>
              </a:rPr>
              <a:t> (SPE) Sep 05–Sep 21 Sep 09 166 .◦7 48◦ +40◦ 64 3.0 5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Draconids</a:t>
            </a:r>
            <a:r>
              <a:rPr lang="en-US" sz="1200" dirty="0">
                <a:cs typeface="Arial" pitchFamily="34" charset="0"/>
              </a:rPr>
              <a:t> (DRA) Oct 06–Oct 10 Oct 08 195 .◦4 262◦ +54◦ 20 2.6 </a:t>
            </a:r>
            <a:r>
              <a:rPr lang="en-US" sz="1200" dirty="0" err="1">
                <a:cs typeface="Arial" pitchFamily="34" charset="0"/>
              </a:rPr>
              <a:t>Var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Southern </a:t>
            </a:r>
            <a:r>
              <a:rPr lang="en-US" sz="1200" dirty="0" err="1">
                <a:cs typeface="Arial" pitchFamily="34" charset="0"/>
              </a:rPr>
              <a:t>Taurids</a:t>
            </a:r>
            <a:r>
              <a:rPr lang="en-US" sz="1200" dirty="0">
                <a:cs typeface="Arial" pitchFamily="34" charset="0"/>
              </a:rPr>
              <a:t> (STA)∗ Sep 10–Nov 20 Oct 10 197◦ 32◦ +09◦ 27 2.3 5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-</a:t>
            </a:r>
            <a:r>
              <a:rPr lang="en-US" sz="1200" dirty="0" err="1">
                <a:cs typeface="Arial" pitchFamily="34" charset="0"/>
              </a:rPr>
              <a:t>Aurigids</a:t>
            </a:r>
            <a:r>
              <a:rPr lang="en-US" sz="1200" dirty="0">
                <a:cs typeface="Arial" pitchFamily="34" charset="0"/>
              </a:rPr>
              <a:t> (DAU) Oct 10–Oct 18 Oct 11 198◦ 84◦ +44◦ 64 3.0 2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 smtClean="0">
                <a:cs typeface="Arial" pitchFamily="34" charset="0"/>
              </a:rPr>
              <a:t>Geminids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(EGE) Oct 14–Oct 27 Oct 18 205◦ 102◦ +27◦ 70 3.0 3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Orionids</a:t>
            </a:r>
            <a:r>
              <a:rPr lang="en-US" sz="1200" dirty="0">
                <a:cs typeface="Arial" pitchFamily="34" charset="0"/>
              </a:rPr>
              <a:t> (ORI) Oct 02–Nov 07 Oct 21 208◦ 95◦ +16◦ 66 2.5 20∗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Leonis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Minorids</a:t>
            </a:r>
            <a:r>
              <a:rPr lang="en-US" sz="1200" dirty="0">
                <a:cs typeface="Arial" pitchFamily="34" charset="0"/>
              </a:rPr>
              <a:t> (LMI) Oct 19–Oct 27 Oct 24 211◦ 162◦ +37◦ 62 3.0 2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Northern </a:t>
            </a:r>
            <a:r>
              <a:rPr lang="en-US" sz="1200" dirty="0" err="1">
                <a:cs typeface="Arial" pitchFamily="34" charset="0"/>
              </a:rPr>
              <a:t>Taurids</a:t>
            </a:r>
            <a:r>
              <a:rPr lang="en-US" sz="1200" dirty="0">
                <a:cs typeface="Arial" pitchFamily="34" charset="0"/>
              </a:rPr>
              <a:t> (NTA)∗ Oct 20–Dec 10 Nov 12 230◦ 58◦ +22◦ 29 2.3 5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Leonids</a:t>
            </a:r>
            <a:r>
              <a:rPr lang="en-US" sz="1200" dirty="0">
                <a:cs typeface="Arial" pitchFamily="34" charset="0"/>
              </a:rPr>
              <a:t> (LEO)∗ Nov 06–Nov 30 Nov 17 235 .◦27 152◦ +22◦ 71 2.5 15∗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-</a:t>
            </a:r>
            <a:r>
              <a:rPr lang="en-US" sz="1200" dirty="0" err="1">
                <a:cs typeface="Arial" pitchFamily="34" charset="0"/>
              </a:rPr>
              <a:t>Monocerotids</a:t>
            </a:r>
            <a:r>
              <a:rPr lang="en-US" sz="1200" dirty="0">
                <a:cs typeface="Arial" pitchFamily="34" charset="0"/>
              </a:rPr>
              <a:t> (AMO) Nov 15–Nov 25 Nov 21 239 .◦32 117◦ +01◦ 65 2.4 </a:t>
            </a:r>
            <a:r>
              <a:rPr lang="en-US" sz="1200" dirty="0" err="1">
                <a:cs typeface="Arial" pitchFamily="34" charset="0"/>
              </a:rPr>
              <a:t>Var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Phoenicids</a:t>
            </a:r>
            <a:r>
              <a:rPr lang="en-US" sz="1200" dirty="0">
                <a:cs typeface="Arial" pitchFamily="34" charset="0"/>
              </a:rPr>
              <a:t> (PHO) Nov 28–Dec 09 Dec 06 254 .◦25 18◦ −53◦ 18 2.8 </a:t>
            </a:r>
            <a:r>
              <a:rPr lang="en-US" sz="1200" dirty="0" err="1">
                <a:cs typeface="Arial" pitchFamily="34" charset="0"/>
              </a:rPr>
              <a:t>Var</a:t>
            </a:r>
            <a:r>
              <a:rPr lang="en-US" sz="1200" dirty="0">
                <a:cs typeface="Arial" pitchFamily="34" charset="0"/>
              </a:rPr>
              <a:t/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Puppid</a:t>
            </a:r>
            <a:r>
              <a:rPr lang="en-US" sz="1200" dirty="0">
                <a:cs typeface="Arial" pitchFamily="34" charset="0"/>
              </a:rPr>
              <a:t>/</a:t>
            </a:r>
            <a:r>
              <a:rPr lang="en-US" sz="1200" dirty="0" err="1">
                <a:cs typeface="Arial" pitchFamily="34" charset="0"/>
              </a:rPr>
              <a:t>Velids</a:t>
            </a:r>
            <a:r>
              <a:rPr lang="en-US" sz="1200" dirty="0">
                <a:cs typeface="Arial" pitchFamily="34" charset="0"/>
              </a:rPr>
              <a:t> (PUP) Dec 01–Dec 15 (Dec 07) (255◦) 123◦ −45◦ 40 2.9 10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Monocerotids</a:t>
            </a:r>
            <a:r>
              <a:rPr lang="en-US" sz="1200" dirty="0">
                <a:cs typeface="Arial" pitchFamily="34" charset="0"/>
              </a:rPr>
              <a:t> (MON) Nov 27–Dec 17 Dec 09 257◦ 100◦ +08◦ 42 3.0 2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-</a:t>
            </a:r>
            <a:r>
              <a:rPr lang="en-US" sz="1200" dirty="0" err="1">
                <a:cs typeface="Arial" pitchFamily="34" charset="0"/>
              </a:rPr>
              <a:t>Hydrids</a:t>
            </a:r>
            <a:r>
              <a:rPr lang="en-US" sz="1200" dirty="0">
                <a:cs typeface="Arial" pitchFamily="34" charset="0"/>
              </a:rPr>
              <a:t> (HYD) Dec 03–Dec 15 Dec 12 260◦ 127◦ +02◦ 58 3.0 3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Geminids</a:t>
            </a:r>
            <a:r>
              <a:rPr lang="en-US" sz="1200" dirty="0">
                <a:cs typeface="Arial" pitchFamily="34" charset="0"/>
              </a:rPr>
              <a:t> (GEM) Dec 04–Dec 17 Dec 14 262 .◦2 112◦ +33◦ 35 2.6 120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Comae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Berenicids</a:t>
            </a:r>
            <a:r>
              <a:rPr lang="en-US" sz="1200" dirty="0">
                <a:cs typeface="Arial" pitchFamily="34" charset="0"/>
              </a:rPr>
              <a:t> (COM) Dec 12–Dec 23 Dec 16 264◦ 175◦ +18◦ 65 3.0 3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Dec. </a:t>
            </a:r>
            <a:r>
              <a:rPr lang="en-US" sz="1200" dirty="0" err="1">
                <a:cs typeface="Arial" pitchFamily="34" charset="0"/>
              </a:rPr>
              <a:t>LeonisMinorids</a:t>
            </a:r>
            <a:r>
              <a:rPr lang="en-US" sz="1200" dirty="0">
                <a:cs typeface="Arial" pitchFamily="34" charset="0"/>
              </a:rPr>
              <a:t> (DLM)Dec 05–Feb 04 Dec 19 268◦ 161◦ +30◦ 64 3.0 5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>
                <a:cs typeface="Arial" pitchFamily="34" charset="0"/>
              </a:rPr>
              <a:t>Ursids</a:t>
            </a:r>
            <a:r>
              <a:rPr lang="en-US" sz="1200" dirty="0">
                <a:cs typeface="Arial" pitchFamily="34" charset="0"/>
              </a:rPr>
              <a:t> (URS) Dec 17–Dec 26 Dec 22 270 .◦7 217◦ +76◦ 33 3.0 10</a:t>
            </a:r>
          </a:p>
        </p:txBody>
      </p:sp>
    </p:spTree>
    <p:extLst>
      <p:ext uri="{BB962C8B-B14F-4D97-AF65-F5344CB8AC3E}">
        <p14:creationId xmlns:p14="http://schemas.microsoft.com/office/powerpoint/2010/main" val="297930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292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</a:rPr>
              <a:t>Leonids</a:t>
            </a:r>
            <a:endParaRPr lang="en-US" sz="28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 1833 – “</a:t>
            </a:r>
            <a:r>
              <a:rPr lang="en-US" sz="2800" b="1" i="1" dirty="0" smtClean="0">
                <a:solidFill>
                  <a:srgbClr val="FFFF00"/>
                </a:solidFill>
                <a:latin typeface="Verdana" pitchFamily="34" charset="0"/>
              </a:rPr>
              <a:t>Rate beyond counting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”</a:t>
            </a:r>
            <a:endParaRPr lang="en-US" sz="2800" b="1" dirty="0">
              <a:solidFill>
                <a:srgbClr val="FFFF00"/>
              </a:solidFill>
              <a:latin typeface="Verdana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1866-1868 – 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1,000/</a:t>
            </a:r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</a:rPr>
              <a:t>Hr</a:t>
            </a:r>
            <a:endParaRPr lang="en-US" sz="28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Comet Temple-Tuttle</a:t>
            </a:r>
            <a:endParaRPr lang="en-US" sz="28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6764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Verdana" pitchFamily="34" charset="0"/>
              </a:rPr>
              <a:t>Comet </a:t>
            </a:r>
            <a:r>
              <a:rPr lang="en-US" sz="2800" b="1" dirty="0" err="1">
                <a:solidFill>
                  <a:srgbClr val="FFFF00"/>
                </a:solidFill>
                <a:latin typeface="Verdana" pitchFamily="34" charset="0"/>
              </a:rPr>
              <a:t>Biela</a:t>
            </a:r>
            <a:r>
              <a:rPr lang="en-US" sz="28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1846, 1852</a:t>
            </a:r>
            <a:r>
              <a:rPr lang="en-US" sz="2800" b="1" dirty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</a:rPr>
              <a:t>Andromedids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1872 – 7,000/</a:t>
            </a:r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</a:rPr>
              <a:t>Hr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1885 – 6,000/</a:t>
            </a:r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</a:rPr>
              <a:t>Hr</a:t>
            </a:r>
            <a:endParaRPr lang="en-US" sz="2800" b="1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62600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Draconids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 – Comet </a:t>
            </a:r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Giacobini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Zinner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1933 </a:t>
            </a:r>
            <a:r>
              <a:rPr lang="en-US" sz="2800" b="1" dirty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– 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6,000/</a:t>
            </a:r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Hr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  +80 days</a:t>
            </a:r>
            <a:b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1946 – 6,000/</a:t>
            </a:r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Hr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  +15 days</a:t>
            </a:r>
            <a:endParaRPr lang="en-US" sz="2800" b="1" dirty="0">
              <a:solidFill>
                <a:srgbClr val="FFFF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2209800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Leonids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1966 </a:t>
            </a:r>
            <a:r>
              <a:rPr lang="en-US" sz="3600" b="1" dirty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– </a:t>
            </a:r>
            <a:r>
              <a:rPr lang="en-US" sz="36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140,000/</a:t>
            </a:r>
            <a:r>
              <a:rPr lang="en-US" sz="3600" b="1" dirty="0" err="1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Hr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1999 – ZHR 3,000</a:t>
            </a:r>
            <a:b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2001 – ZHR 1,000 &amp; 2,000</a:t>
            </a:r>
            <a:b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  <a:t>2002 – ZHR 2,000 &amp; 2,500</a:t>
            </a:r>
            <a:br>
              <a:rPr lang="en-US" sz="2800" b="1" dirty="0" smtClean="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rPr>
            </a:br>
            <a:endParaRPr lang="en-US" sz="2800" b="1" dirty="0">
              <a:solidFill>
                <a:srgbClr val="FFFF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8000" r="5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Where Do Meteors Showers Come From?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Long.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Meteor Shower Characteristics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Zenithal Hourly Rate (ZHR)</a:t>
            </a:r>
          </a:p>
          <a:p>
            <a:pPr marL="857250" lvl="2" indent="0">
              <a:buNone/>
            </a:pPr>
            <a:r>
              <a:rPr lang="en-US" dirty="0" smtClean="0"/>
              <a:t>Rate w/ shower at zenith and limiting magnitude of 6.5</a:t>
            </a:r>
          </a:p>
          <a:p>
            <a:pPr marL="514350" indent="-457200"/>
            <a:r>
              <a:rPr lang="en-US" dirty="0" smtClean="0"/>
              <a:t>Radiant</a:t>
            </a:r>
          </a:p>
          <a:p>
            <a:pPr marL="514350" indent="-457200"/>
            <a:r>
              <a:rPr lang="en-US" dirty="0" smtClean="0"/>
              <a:t>Speed</a:t>
            </a:r>
          </a:p>
          <a:p>
            <a:pPr marL="514350" indent="-457200"/>
            <a:r>
              <a:rPr lang="en-US" dirty="0" smtClean="0"/>
              <a:t>Duration (Time above Quarter Max)</a:t>
            </a:r>
          </a:p>
          <a:p>
            <a:pPr marL="514350" indent="-457200"/>
            <a:r>
              <a:rPr lang="en-US" dirty="0" smtClean="0"/>
              <a:t>Periodicity</a:t>
            </a:r>
          </a:p>
          <a:p>
            <a:pPr marL="514350" indent="-457200">
              <a:spcBef>
                <a:spcPts val="2400"/>
              </a:spcBef>
            </a:pPr>
            <a:r>
              <a:rPr lang="en-US" dirty="0" smtClean="0"/>
              <a:t>Time of Peak</a:t>
            </a:r>
          </a:p>
          <a:p>
            <a:pPr marL="514350" indent="-457200"/>
            <a:r>
              <a:rPr lang="en-US" dirty="0" smtClean="0"/>
              <a:t>Phase of the Moon</a:t>
            </a:r>
          </a:p>
          <a:p>
            <a:pPr marL="514350" indent="-457200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876800"/>
            <a:ext cx="6248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2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Big 3 Meteor Showers?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78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393</Words>
  <Application>Microsoft Office PowerPoint</Application>
  <PresentationFormat>On-screen Show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Meteor Observing</vt:lpstr>
      <vt:lpstr>The Last 200 Years of Meteor Storms</vt:lpstr>
      <vt:lpstr>PowerPoint Presentation</vt:lpstr>
      <vt:lpstr>Comet Biela 1846, 1852 Andromedids 1872 – 7,000/Hr 1885 – 6,000/Hr</vt:lpstr>
      <vt:lpstr>Draconids – Comet Giacobini Zinner 1933 – 6,000/Hr  +80 days 1946 – 6,000/Hr  +15 days</vt:lpstr>
      <vt:lpstr>Leonids 1966 – 140,000/Hr 1999 – ZHR 3,000 2001 – ZHR 1,000 &amp; 2,000 2002 – ZHR 2,000 &amp; 2,500 </vt:lpstr>
      <vt:lpstr>Where Do Meteors Showers Come From?</vt:lpstr>
      <vt:lpstr>Meteor Shower Characteristics</vt:lpstr>
      <vt:lpstr>What are the Big 3 Meteor Showers?</vt:lpstr>
      <vt:lpstr>Annual Meteor Showers</vt:lpstr>
      <vt:lpstr>Meteor Observing</vt:lpstr>
      <vt:lpstr>PowerPoint Presentation</vt:lpstr>
      <vt:lpstr>Recording Meteors</vt:lpstr>
      <vt:lpstr>Imaging and Detecting Meteors</vt:lpstr>
      <vt:lpstr>PowerPoint Presentation</vt:lpstr>
      <vt:lpstr>Predicting Meteor Showers</vt:lpstr>
      <vt:lpstr>Predicting Meteor Showers</vt:lpstr>
      <vt:lpstr>PowerPoint Presentation</vt:lpstr>
      <vt:lpstr>PowerPoint Presentation</vt:lpstr>
      <vt:lpstr>Future Meteor Shower Predictions</vt:lpstr>
      <vt:lpstr>End</vt:lpstr>
      <vt:lpstr>  Max Km/s ZHR Quadrantids (QUA) Jan 03 41 120 Centaurids (ACE) Feb 08 56 6 Normids (GNO) Mar 14 56 6 Lyrids (LYR)  Apr 22 49 18 Puppids (PPU)  Apr 23 18 Var Aquariids (ETA) May 06 66 55∗ Lyrids (ELY)  May 08 43 3 June Bootids (JBO) Jun 27 18 Var Piscis Austrinids (PAU) Jul 28 35 5 South. -Aquariids (SDA) Jul 30 41 16 Capricornids (CAP) Jul 30 23 5 Perseids (PER) Jul 17–Aug 24 Aug 12 140 .◦0 48◦ +58◦ 59 2.2 100 -Cygnids (KCG) Aug 03–Aug 25 Aug 17 145◦ 286◦ +59◦ 25 3.0 3 Aurigids (AUR) Aug 28–Sep 05 Sep 01 158 .◦6 91◦ +39◦ 66 2.5 6 Sept. "-Perseids (SPE) Sep 05–Sep 21 Sep 09 166 .◦7 48◦ +40◦ 64 3.0 5 Draconids (DRA) Oct 06–Oct 10 Oct 08 195 .◦4 262◦ +54◦ 20 2.6 Var Southern Taurids (STA)∗ Sep 10–Nov 20 Oct 10 197◦ 32◦ +09◦ 27 2.3 5 -Aurigids (DAU) Oct 10–Oct 18 Oct 11 198◦ 84◦ +44◦ 64 3.0 2 Geminids (EGE) Oct 14–Oct 27 Oct 18 205◦ 102◦ +27◦ 70 3.0 3 Orionids (ORI) Oct 02–Nov 07 Oct 21 208◦ 95◦ +16◦ 66 2.5 20∗ Leonis Minorids (LMI) Oct 19–Oct 27 Oct 24 211◦ 162◦ +37◦ 62 3.0 2 Northern Taurids (NTA)∗ Oct 20–Dec 10 Nov 12 230◦ 58◦ +22◦ 29 2.3 5 Leonids (LEO)∗ Nov 06–Nov 30 Nov 17 235 .◦27 152◦ +22◦ 71 2.5 15∗ -Monocerotids (AMO) Nov 15–Nov 25 Nov 21 239 .◦32 117◦ +01◦ 65 2.4 Var Phoenicids (PHO) Nov 28–Dec 09 Dec 06 254 .◦25 18◦ −53◦ 18 2.8 Var Puppid/Velids (PUP) Dec 01–Dec 15 (Dec 07) (255◦) 123◦ −45◦ 40 2.9 10 Monocerotids (MON) Nov 27–Dec 17 Dec 09 257◦ 100◦ +08◦ 42 3.0 2 -Hydrids (HYD) Dec 03–Dec 15 Dec 12 260◦ 127◦ +02◦ 58 3.0 3 Geminids (GEM) Dec 04–Dec 17 Dec 14 262 .◦2 112◦ +33◦ 35 2.6 120 Comae Berenicids (COM) Dec 12–Dec 23 Dec 16 264◦ 175◦ +18◦ 65 3.0 3 Dec. LeonisMinorids (DLM)Dec 05–Feb 04 Dec 19 268◦ 161◦ +30◦ 64 3.0 5 Ursids (URS) Dec 17–Dec 26 Dec 22 270 .◦7 217◦ +76◦ 33 3.0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Handler</dc:creator>
  <cp:lastModifiedBy>Gene Handler</cp:lastModifiedBy>
  <cp:revision>56</cp:revision>
  <dcterms:created xsi:type="dcterms:W3CDTF">2013-07-10T00:59:32Z</dcterms:created>
  <dcterms:modified xsi:type="dcterms:W3CDTF">2013-07-17T00:55:52Z</dcterms:modified>
</cp:coreProperties>
</file>